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fld id="{6DE40141-67D1-4BB1-BBDD-2AFA8507B8EE}" type="datetimeFigureOut">
              <a:rPr lang="es-ES" smtClean="0"/>
              <a:pPr/>
              <a:t>07/09/2015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fld id="{1496DA1A-3952-4094-B6BA-493C01632BD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669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40141-67D1-4BB1-BBDD-2AFA8507B8EE}" type="datetimeFigureOut">
              <a:rPr lang="es-ES" smtClean="0"/>
              <a:pPr/>
              <a:t>07/09/2015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DA1A-3952-4094-B6BA-493C01632BD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466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40141-67D1-4BB1-BBDD-2AFA8507B8EE}" type="datetimeFigureOut">
              <a:rPr lang="es-ES" smtClean="0"/>
              <a:pPr/>
              <a:t>07/09/2015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DA1A-3952-4094-B6BA-493C01632BD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5721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40141-67D1-4BB1-BBDD-2AFA8507B8EE}" type="datetimeFigureOut">
              <a:rPr lang="es-ES" smtClean="0"/>
              <a:pPr/>
              <a:t>07/09/2015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DA1A-3952-4094-B6BA-493C01632BD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0543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40141-67D1-4BB1-BBDD-2AFA8507B8EE}" type="datetimeFigureOut">
              <a:rPr lang="es-ES" smtClean="0"/>
              <a:pPr/>
              <a:t>07/09/2015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DA1A-3952-4094-B6BA-493C01632BD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64133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40141-67D1-4BB1-BBDD-2AFA8507B8EE}" type="datetimeFigureOut">
              <a:rPr lang="es-ES" smtClean="0"/>
              <a:pPr/>
              <a:t>07/09/2015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DA1A-3952-4094-B6BA-493C01632BD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87408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40141-67D1-4BB1-BBDD-2AFA8507B8EE}" type="datetimeFigureOut">
              <a:rPr lang="es-ES" smtClean="0"/>
              <a:pPr/>
              <a:t>07/09/2015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DA1A-3952-4094-B6BA-493C01632BD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90670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40141-67D1-4BB1-BBDD-2AFA8507B8EE}" type="datetimeFigureOut">
              <a:rPr lang="es-ES" smtClean="0"/>
              <a:pPr/>
              <a:t>07/09/2015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DA1A-3952-4094-B6BA-493C01632BD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59926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40141-67D1-4BB1-BBDD-2AFA8507B8EE}" type="datetimeFigureOut">
              <a:rPr lang="es-ES" smtClean="0"/>
              <a:pPr/>
              <a:t>07/09/2015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DA1A-3952-4094-B6BA-493C01632BD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7829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fld id="{6DE40141-67D1-4BB1-BBDD-2AFA8507B8EE}" type="datetimeFigureOut">
              <a:rPr lang="es-ES" smtClean="0"/>
              <a:pPr/>
              <a:t>07/09/2015</a:t>
            </a:fld>
            <a:endParaRPr lang="es-ES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fld id="{1496DA1A-3952-4094-B6BA-493C01632BD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7791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40141-67D1-4BB1-BBDD-2AFA8507B8EE}" type="datetimeFigureOut">
              <a:rPr lang="es-ES" smtClean="0"/>
              <a:pPr/>
              <a:t>07/09/2015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DA1A-3952-4094-B6BA-493C01632BD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9866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40141-67D1-4BB1-BBDD-2AFA8507B8EE}" type="datetimeFigureOut">
              <a:rPr lang="es-ES" smtClean="0"/>
              <a:pPr/>
              <a:t>07/09/2015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DA1A-3952-4094-B6BA-493C01632BD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484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40141-67D1-4BB1-BBDD-2AFA8507B8EE}" type="datetimeFigureOut">
              <a:rPr lang="es-ES" smtClean="0"/>
              <a:pPr/>
              <a:t>07/09/2015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DA1A-3952-4094-B6BA-493C01632BD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413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40141-67D1-4BB1-BBDD-2AFA8507B8EE}" type="datetimeFigureOut">
              <a:rPr lang="es-ES" smtClean="0"/>
              <a:pPr/>
              <a:t>07/09/2015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DA1A-3952-4094-B6BA-493C01632BD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8119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40141-67D1-4BB1-BBDD-2AFA8507B8EE}" type="datetimeFigureOut">
              <a:rPr lang="es-ES" smtClean="0"/>
              <a:pPr/>
              <a:t>07/09/2015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DA1A-3952-4094-B6BA-493C01632BD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3954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40141-67D1-4BB1-BBDD-2AFA8507B8EE}" type="datetimeFigureOut">
              <a:rPr lang="es-ES" smtClean="0"/>
              <a:pPr/>
              <a:t>07/09/2015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DA1A-3952-4094-B6BA-493C01632BD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0954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40141-67D1-4BB1-BBDD-2AFA8507B8EE}" type="datetimeFigureOut">
              <a:rPr lang="es-ES" smtClean="0"/>
              <a:pPr/>
              <a:t>07/09/2015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DA1A-3952-4094-B6BA-493C01632BD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5155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40141-67D1-4BB1-BBDD-2AFA8507B8EE}" type="datetimeFigureOut">
              <a:rPr lang="es-ES" smtClean="0"/>
              <a:pPr/>
              <a:t>07/09/2015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6DA1A-3952-4094-B6BA-493C01632BD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0581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11560" y="692696"/>
            <a:ext cx="8064896" cy="5016758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3200" b="1" dirty="0">
                <a:solidFill>
                  <a:schemeClr val="bg1"/>
                </a:solidFill>
                <a:latin typeface="Berlin Sans FB Demi" panose="020E0802020502020306" pitchFamily="34" charset="0"/>
              </a:rPr>
              <a:t>INTRODUCCION A </a:t>
            </a:r>
            <a:r>
              <a:rPr lang="es-CO" sz="3200" b="1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LAGUNET.COM</a:t>
            </a:r>
            <a:endParaRPr lang="es-CO" sz="3200" b="1" dirty="0" smtClean="0">
              <a:solidFill>
                <a:schemeClr val="bg1"/>
              </a:solidFill>
              <a:latin typeface="Berlin Sans FB Demi" panose="020E0802020502020306" pitchFamily="34" charset="0"/>
            </a:endParaRPr>
          </a:p>
          <a:p>
            <a:endParaRPr lang="es-ES" dirty="0"/>
          </a:p>
          <a:p>
            <a:pPr algn="just"/>
            <a:r>
              <a:rPr lang="es-CO" sz="2800" b="1" dirty="0" smtClean="0">
                <a:latin typeface="Arial" pitchFamily="34" charset="0"/>
                <a:cs typeface="Arial" pitchFamily="34" charset="0"/>
              </a:rPr>
              <a:t>LAGUNET.COM</a:t>
            </a:r>
            <a:r>
              <a:rPr lang="es-CO" sz="2800" b="1" dirty="0" smtClean="0">
                <a:latin typeface="Arial" pitchFamily="34" charset="0"/>
                <a:cs typeface="Arial" pitchFamily="34" charset="0"/>
              </a:rPr>
              <a:t> una Micro empresa </a:t>
            </a:r>
            <a:r>
              <a:rPr lang="es-CO" sz="2800" b="1" dirty="0">
                <a:latin typeface="Arial" pitchFamily="34" charset="0"/>
                <a:cs typeface="Arial" pitchFamily="34" charset="0"/>
              </a:rPr>
              <a:t>ubicada en   </a:t>
            </a:r>
            <a:r>
              <a:rPr lang="es-CO" sz="2800" b="1" dirty="0" smtClean="0">
                <a:latin typeface="Arial" pitchFamily="34" charset="0"/>
                <a:cs typeface="Arial" pitchFamily="34" charset="0"/>
              </a:rPr>
              <a:t>Pinillos, Bolívar  </a:t>
            </a:r>
            <a:r>
              <a:rPr lang="es-CO" sz="2800" b="1" dirty="0">
                <a:latin typeface="Arial" pitchFamily="34" charset="0"/>
                <a:cs typeface="Arial" pitchFamily="34" charset="0"/>
              </a:rPr>
              <a:t>dedicada a  la comercialización de computadores, partes y accesorio y  al mantenimiento y soporte del mismo,  basado en el desarrollo y la tecnología. Nació por la necesidad de Prestar un servicio de calidad y unos productos con el mejor precio posible logrando la </a:t>
            </a:r>
            <a:r>
              <a:rPr lang="es-CO" sz="2800" b="1" dirty="0" smtClean="0">
                <a:latin typeface="Arial" pitchFamily="34" charset="0"/>
                <a:cs typeface="Arial" pitchFamily="34" charset="0"/>
              </a:rPr>
              <a:t>asequibilidad </a:t>
            </a:r>
            <a:r>
              <a:rPr lang="es-CO" sz="2800" b="1" dirty="0">
                <a:latin typeface="Arial" pitchFamily="34" charset="0"/>
                <a:cs typeface="Arial" pitchFamily="34" charset="0"/>
              </a:rPr>
              <a:t>por los clientes. </a:t>
            </a:r>
            <a:endParaRPr lang="es-ES" sz="2800" b="1" dirty="0">
              <a:latin typeface="Arial" pitchFamily="34" charset="0"/>
              <a:cs typeface="Arial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8670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1985779" y="332656"/>
            <a:ext cx="5400600" cy="115212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es-CO" sz="1600" b="1" dirty="0" smtClean="0">
              <a:latin typeface="Algerian" pitchFamily="82" charset="0"/>
              <a:cs typeface="Arial" pitchFamily="34" charset="0"/>
            </a:endParaRPr>
          </a:p>
          <a:p>
            <a:pPr algn="ctr"/>
            <a:r>
              <a:rPr lang="es-CO" sz="2800" b="1" dirty="0" smtClean="0">
                <a:latin typeface="Algerian" pitchFamily="82" charset="0"/>
              </a:rPr>
              <a:t>Sistemas </a:t>
            </a:r>
            <a:r>
              <a:rPr lang="es-CO" sz="2800" b="1" dirty="0">
                <a:latin typeface="Algerian" pitchFamily="82" charset="0"/>
              </a:rPr>
              <a:t>D</a:t>
            </a:r>
            <a:r>
              <a:rPr lang="es-CO" sz="2800" b="1" dirty="0" smtClean="0">
                <a:latin typeface="Algerian" pitchFamily="82" charset="0"/>
              </a:rPr>
              <a:t>e Control</a:t>
            </a:r>
            <a:endParaRPr lang="es-ES" sz="2800" b="1" dirty="0" smtClean="0">
              <a:latin typeface="Algerian" pitchFamily="82" charset="0"/>
            </a:endParaRPr>
          </a:p>
          <a:p>
            <a:pPr algn="ctr"/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323528" y="2276872"/>
            <a:ext cx="1872208" cy="22322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 b="1" dirty="0" smtClean="0"/>
          </a:p>
          <a:p>
            <a:pPr algn="ctr"/>
            <a:r>
              <a:rPr lang="es-CO" b="1" dirty="0" smtClean="0">
                <a:latin typeface="Comic Sans MS" pitchFamily="66" charset="0"/>
              </a:rPr>
              <a:t>Variables</a:t>
            </a:r>
            <a:endParaRPr lang="es-CO" dirty="0">
              <a:latin typeface="Comic Sans MS" pitchFamily="66" charset="0"/>
            </a:endParaRPr>
          </a:p>
          <a:p>
            <a:pPr algn="ctr"/>
            <a:endParaRPr lang="es-CO" dirty="0" smtClean="0"/>
          </a:p>
          <a:p>
            <a:pPr algn="ctr"/>
            <a:r>
              <a:rPr lang="es-CO" dirty="0" smtClean="0">
                <a:latin typeface="Arial" pitchFamily="34" charset="0"/>
                <a:cs typeface="Arial" pitchFamily="34" charset="0"/>
              </a:rPr>
              <a:t>Computadores software</a:t>
            </a:r>
          </a:p>
          <a:p>
            <a:pPr algn="ctr"/>
            <a:r>
              <a:rPr lang="es-CO" dirty="0" smtClean="0">
                <a:latin typeface="Arial" pitchFamily="34" charset="0"/>
                <a:cs typeface="Arial" pitchFamily="34" charset="0"/>
              </a:rPr>
              <a:t>Precios</a:t>
            </a:r>
          </a:p>
          <a:p>
            <a:pPr algn="ctr"/>
            <a:r>
              <a:rPr lang="es-CO" dirty="0" smtClean="0">
                <a:latin typeface="Arial" pitchFamily="34" charset="0"/>
                <a:cs typeface="Arial" pitchFamily="34" charset="0"/>
              </a:rPr>
              <a:t>comodidad </a:t>
            </a:r>
            <a:r>
              <a:rPr lang="es-CO" dirty="0">
                <a:latin typeface="Arial" pitchFamily="34" charset="0"/>
                <a:cs typeface="Arial" pitchFamily="34" charset="0"/>
              </a:rPr>
              <a:t>calidad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algn="ctr"/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2411760" y="2276872"/>
            <a:ext cx="2088232" cy="20882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b="1" dirty="0">
                <a:latin typeface="Comic Sans MS" pitchFamily="66" charset="0"/>
              </a:rPr>
              <a:t>Mecanismos y </a:t>
            </a:r>
            <a:r>
              <a:rPr lang="es-CO" b="1" dirty="0" smtClean="0">
                <a:latin typeface="Comic Sans MS" pitchFamily="66" charset="0"/>
              </a:rPr>
              <a:t>sensores</a:t>
            </a:r>
            <a:endParaRPr lang="es-CO" dirty="0">
              <a:latin typeface="Comic Sans MS" pitchFamily="66" charset="0"/>
            </a:endParaRPr>
          </a:p>
          <a:p>
            <a:pPr algn="ctr"/>
            <a:endParaRPr lang="es-CO" dirty="0" smtClean="0"/>
          </a:p>
          <a:p>
            <a:pPr algn="ctr"/>
            <a:r>
              <a:rPr lang="es-CO" dirty="0" smtClean="0">
                <a:latin typeface="Arial" pitchFamily="34" charset="0"/>
                <a:cs typeface="Arial" pitchFamily="34" charset="0"/>
              </a:rPr>
              <a:t>clientes</a:t>
            </a:r>
            <a:r>
              <a:rPr lang="es-CO" dirty="0">
                <a:latin typeface="Arial" pitchFamily="34" charset="0"/>
                <a:cs typeface="Arial" pitchFamily="34" charset="0"/>
              </a:rPr>
              <a:t>, vendedores, competencia.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algn="ctr"/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4860032" y="2276872"/>
            <a:ext cx="1656184" cy="20882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b="1" dirty="0">
                <a:latin typeface="Comic Sans MS" pitchFamily="66" charset="0"/>
              </a:rPr>
              <a:t>Medios </a:t>
            </a:r>
            <a:r>
              <a:rPr lang="es-CO" b="1" dirty="0" smtClean="0">
                <a:latin typeface="Comic Sans MS" pitchFamily="66" charset="0"/>
              </a:rPr>
              <a:t>motores</a:t>
            </a:r>
          </a:p>
          <a:p>
            <a:pPr algn="ctr"/>
            <a:r>
              <a:rPr lang="es-CO" dirty="0"/>
              <a:t>p</a:t>
            </a:r>
            <a:r>
              <a:rPr lang="es-CO" dirty="0" smtClean="0"/>
              <a:t>ersonas </a:t>
            </a:r>
            <a:r>
              <a:rPr lang="es-CO" dirty="0"/>
              <a:t>y conocimiento.</a:t>
            </a:r>
            <a:endParaRPr lang="es-ES" dirty="0"/>
          </a:p>
          <a:p>
            <a:pPr algn="ctr"/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6876256" y="2276872"/>
            <a:ext cx="1872208" cy="223224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b="1" dirty="0">
                <a:latin typeface="Comic Sans MS" pitchFamily="66" charset="0"/>
              </a:rPr>
              <a:t>Fuentes de </a:t>
            </a:r>
            <a:r>
              <a:rPr lang="es-CO" b="1" dirty="0" smtClean="0">
                <a:latin typeface="Comic Sans MS" pitchFamily="66" charset="0"/>
              </a:rPr>
              <a:t>energía</a:t>
            </a:r>
          </a:p>
          <a:p>
            <a:pPr algn="ctr"/>
            <a:endParaRPr lang="es-CO" b="1" dirty="0" smtClean="0">
              <a:latin typeface="Comic Sans MS" pitchFamily="66" charset="0"/>
            </a:endParaRPr>
          </a:p>
          <a:p>
            <a:pPr algn="ctr"/>
            <a:r>
              <a:rPr lang="es-CO" dirty="0" smtClean="0">
                <a:latin typeface="Arial" pitchFamily="34" charset="0"/>
                <a:cs typeface="Arial" pitchFamily="34" charset="0"/>
              </a:rPr>
              <a:t> vendedores y </a:t>
            </a:r>
            <a:r>
              <a:rPr lang="es-CO" dirty="0">
                <a:latin typeface="Arial" pitchFamily="34" charset="0"/>
                <a:cs typeface="Arial" pitchFamily="34" charset="0"/>
              </a:rPr>
              <a:t>proveedores.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algn="ctr"/>
            <a:endParaRPr lang="es-E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48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2051720" y="476672"/>
            <a:ext cx="5400600" cy="115212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2800" b="1" dirty="0" smtClean="0">
                <a:latin typeface="Algerian" pitchFamily="82" charset="0"/>
              </a:rPr>
              <a:t>Retroalimentación</a:t>
            </a:r>
            <a:endParaRPr lang="es-ES" dirty="0">
              <a:latin typeface="Algerian" pitchFamily="82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755576" y="2420888"/>
            <a:ext cx="7604063" cy="37799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CO" sz="2000" dirty="0">
                <a:latin typeface="Arial" pitchFamily="34" charset="0"/>
                <a:cs typeface="Arial" pitchFamily="34" charset="0"/>
              </a:rPr>
              <a:t>De acuerdo con los productos que se </a:t>
            </a:r>
            <a:r>
              <a:rPr lang="es-CO" sz="2000" dirty="0" smtClean="0">
                <a:latin typeface="Arial" pitchFamily="34" charset="0"/>
                <a:cs typeface="Arial" pitchFamily="34" charset="0"/>
              </a:rPr>
              <a:t>ofrecen </a:t>
            </a:r>
            <a:r>
              <a:rPr lang="es-CO" sz="2000" dirty="0">
                <a:latin typeface="Arial" pitchFamily="34" charset="0"/>
                <a:cs typeface="Arial" pitchFamily="34" charset="0"/>
              </a:rPr>
              <a:t>los precios, calidad y la aceptación de los clientes, </a:t>
            </a:r>
            <a:r>
              <a:rPr lang="es-CO" sz="2000" dirty="0" smtClean="0">
                <a:latin typeface="Arial" pitchFamily="34" charset="0"/>
                <a:cs typeface="Arial" pitchFamily="34" charset="0"/>
              </a:rPr>
              <a:t>se </a:t>
            </a:r>
            <a:r>
              <a:rPr lang="es-CO" sz="2000" dirty="0">
                <a:latin typeface="Arial" pitchFamily="34" charset="0"/>
                <a:cs typeface="Arial" pitchFamily="34" charset="0"/>
              </a:rPr>
              <a:t>toman medidas correctivas ya sea para cambiar los precios, el producto o la calidad del mismo</a:t>
            </a:r>
            <a:r>
              <a:rPr lang="es-CO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s-CO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CO" sz="2000" dirty="0" smtClean="0">
                <a:latin typeface="Arial" pitchFamily="34" charset="0"/>
                <a:cs typeface="Arial" pitchFamily="34" charset="0"/>
              </a:rPr>
              <a:t>Por otro lado Tenemos el recurso monetario para volverlo a invertir en mejoras en los productos.</a:t>
            </a:r>
          </a:p>
          <a:p>
            <a:pPr algn="just"/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CO" sz="2000" dirty="0" smtClean="0">
                <a:latin typeface="Arial" pitchFamily="34" charset="0"/>
                <a:cs typeface="Arial" pitchFamily="34" charset="0"/>
              </a:rPr>
              <a:t>*El conocimiento y experiencia que obtenemos con el soporte técnico para prestar un mejor servicio</a:t>
            </a:r>
            <a:endParaRPr lang="es-ES" sz="2000" dirty="0">
              <a:latin typeface="Arial" pitchFamily="34" charset="0"/>
              <a:cs typeface="Arial" pitchFamily="34" charset="0"/>
            </a:endParaRPr>
          </a:p>
          <a:p>
            <a:pPr algn="ctr"/>
            <a:endParaRPr lang="es-ES" dirty="0"/>
          </a:p>
        </p:txBody>
      </p:sp>
      <p:cxnSp>
        <p:nvCxnSpPr>
          <p:cNvPr id="7" name="6 Conector recto de flecha"/>
          <p:cNvCxnSpPr/>
          <p:nvPr/>
        </p:nvCxnSpPr>
        <p:spPr>
          <a:xfrm>
            <a:off x="4752020" y="1772816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182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2195736" y="476672"/>
            <a:ext cx="5256584" cy="100811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2800" b="1" dirty="0" smtClean="0">
                <a:latin typeface="Algerian" pitchFamily="82" charset="0"/>
                <a:cs typeface="Arial" pitchFamily="34" charset="0"/>
              </a:rPr>
              <a:t>Otros Componentes </a:t>
            </a:r>
            <a:endParaRPr lang="es-ES" sz="2800" dirty="0">
              <a:latin typeface="Algerian" pitchFamily="82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23528" y="2424336"/>
            <a:ext cx="2429838" cy="33809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CO" b="1" dirty="0">
                <a:latin typeface="Comic Sans MS" pitchFamily="66" charset="0"/>
                <a:cs typeface="Arial" pitchFamily="34" charset="0"/>
              </a:rPr>
              <a:t>Homeostasis:</a:t>
            </a:r>
            <a:r>
              <a:rPr lang="es-CO" dirty="0">
                <a:latin typeface="Comic Sans MS" pitchFamily="66" charset="0"/>
                <a:cs typeface="Arial" pitchFamily="34" charset="0"/>
              </a:rPr>
              <a:t> 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lagunet.com </a:t>
            </a:r>
            <a:r>
              <a:rPr lang="es-CO" dirty="0">
                <a:latin typeface="Arial" pitchFamily="34" charset="0"/>
                <a:cs typeface="Arial" pitchFamily="34" charset="0"/>
              </a:rPr>
              <a:t>se mantiene en la medio cambia si tiene que cambiar va de acuerdo al desarrollo y la tecnología innovando y manejando los productos nuevos.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algn="ctr"/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2987824" y="2420888"/>
            <a:ext cx="2304256" cy="259228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CO" b="1" dirty="0">
                <a:latin typeface="Comic Sans MS" pitchFamily="66" charset="0"/>
                <a:cs typeface="Arial" pitchFamily="34" charset="0"/>
              </a:rPr>
              <a:t>Permeabilidad:</a:t>
            </a:r>
            <a:r>
              <a:rPr lang="es-CO" dirty="0">
                <a:latin typeface="Comic Sans MS" pitchFamily="66" charset="0"/>
                <a:cs typeface="Arial" pitchFamily="34" charset="0"/>
              </a:rPr>
              <a:t> </a:t>
            </a:r>
            <a:r>
              <a:rPr lang="es-CO" dirty="0">
                <a:latin typeface="Arial" pitchFamily="34" charset="0"/>
                <a:cs typeface="Arial" pitchFamily="34" charset="0"/>
              </a:rPr>
              <a:t>lagunet.com </a:t>
            </a:r>
            <a:r>
              <a:rPr lang="es-CO" dirty="0">
                <a:latin typeface="Arial" pitchFamily="34" charset="0"/>
                <a:cs typeface="Arial" pitchFamily="34" charset="0"/>
              </a:rPr>
              <a:t>tiene bastante interacción con el medio  depende en gran medida de este, se puede decir que es bastante permeable.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algn="ctr"/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5506857" y="2420888"/>
            <a:ext cx="3384376" cy="27363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CO" b="1" dirty="0">
                <a:latin typeface="Comic Sans MS" pitchFamily="66" charset="0"/>
              </a:rPr>
              <a:t>Integración e independencia</a:t>
            </a:r>
            <a:r>
              <a:rPr lang="es-CO" dirty="0"/>
              <a:t>: </a:t>
            </a: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todos los subsistemas de </a:t>
            </a:r>
            <a:r>
              <a:rPr lang="es-CO" dirty="0">
                <a:latin typeface="Arial" pitchFamily="34" charset="0"/>
                <a:cs typeface="Arial" pitchFamily="34" charset="0"/>
              </a:rPr>
              <a:t>lagunet.com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son realmente independientes pero juntos afectan el sistema mayor  de acuerdo a su comportamiento económicamente.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8 Conector recto de flecha"/>
          <p:cNvCxnSpPr/>
          <p:nvPr/>
        </p:nvCxnSpPr>
        <p:spPr>
          <a:xfrm flipH="1">
            <a:off x="1925274" y="1628800"/>
            <a:ext cx="1656184" cy="5760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>
            <a:off x="4499992" y="1664804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/>
          <p:nvPr/>
        </p:nvCxnSpPr>
        <p:spPr>
          <a:xfrm>
            <a:off x="6228184" y="1664804"/>
            <a:ext cx="1224136" cy="5760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561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2195736" y="476672"/>
            <a:ext cx="5256584" cy="100811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2800" b="1" dirty="0" smtClean="0">
                <a:latin typeface="Algerian" pitchFamily="82" charset="0"/>
                <a:cs typeface="Arial" pitchFamily="34" charset="0"/>
              </a:rPr>
              <a:t>Otros Componentes </a:t>
            </a:r>
            <a:endParaRPr lang="es-ES" sz="2800" dirty="0">
              <a:latin typeface="Algerian" pitchFamily="82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899592" y="2132856"/>
            <a:ext cx="2952328" cy="345638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CO" b="1" dirty="0">
                <a:latin typeface="Comic Sans MS" pitchFamily="66" charset="0"/>
                <a:cs typeface="Arial" pitchFamily="34" charset="0"/>
              </a:rPr>
              <a:t>Centralización:</a:t>
            </a:r>
            <a:r>
              <a:rPr lang="es-CO" dirty="0">
                <a:latin typeface="Comic Sans MS" pitchFamily="66" charset="0"/>
                <a:cs typeface="Arial" pitchFamily="34" charset="0"/>
              </a:rPr>
              <a:t> </a:t>
            </a:r>
            <a:r>
              <a:rPr lang="es-CO" dirty="0">
                <a:latin typeface="Arial" pitchFamily="34" charset="0"/>
                <a:cs typeface="Arial" pitchFamily="34" charset="0"/>
              </a:rPr>
              <a:t>lagunet.com </a:t>
            </a:r>
            <a:r>
              <a:rPr lang="es-CO" dirty="0">
                <a:latin typeface="Arial" pitchFamily="34" charset="0"/>
                <a:cs typeface="Arial" pitchFamily="34" charset="0"/>
              </a:rPr>
              <a:t>no tiene un núcleo que algún subsistema dependa de otro, todos trabajan independiente, solo que sumados dan un buen resultado para el sistema mayor </a:t>
            </a:r>
            <a:r>
              <a:rPr lang="es-CO" dirty="0">
                <a:latin typeface="Arial" pitchFamily="34" charset="0"/>
                <a:cs typeface="Arial" pitchFamily="34" charset="0"/>
              </a:rPr>
              <a:t>(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lagunet.com).</a:t>
            </a:r>
            <a:r>
              <a:rPr lang="es-CO" dirty="0">
                <a:latin typeface="Arial" pitchFamily="34" charset="0"/>
                <a:cs typeface="Arial" pitchFamily="34" charset="0"/>
              </a:rPr>
              <a:t>Se </a:t>
            </a:r>
            <a:r>
              <a:rPr lang="es-CO" dirty="0">
                <a:latin typeface="Arial" pitchFamily="34" charset="0"/>
                <a:cs typeface="Arial" pitchFamily="34" charset="0"/>
              </a:rPr>
              <a:t>puede decir que es descentralizado.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algn="ctr"/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4355976" y="2132856"/>
            <a:ext cx="3528392" cy="40324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CO" dirty="0"/>
              <a:t> </a:t>
            </a:r>
            <a:endParaRPr lang="es-ES" dirty="0"/>
          </a:p>
          <a:p>
            <a:pPr algn="just"/>
            <a:r>
              <a:rPr lang="es-CO" b="1" dirty="0">
                <a:latin typeface="Comic Sans MS" pitchFamily="66" charset="0"/>
                <a:cs typeface="Arial" pitchFamily="34" charset="0"/>
              </a:rPr>
              <a:t>Adaptabilidad</a:t>
            </a:r>
            <a:r>
              <a:rPr lang="es-CO" dirty="0">
                <a:latin typeface="Comic Sans MS" pitchFamily="66" charset="0"/>
                <a:cs typeface="Arial" pitchFamily="34" charset="0"/>
              </a:rPr>
              <a:t>: </a:t>
            </a:r>
            <a:r>
              <a:rPr lang="es-CO" dirty="0">
                <a:latin typeface="Arial" pitchFamily="34" charset="0"/>
                <a:cs typeface="Arial" pitchFamily="34" charset="0"/>
              </a:rPr>
              <a:t>lagunet.com </a:t>
            </a:r>
            <a:r>
              <a:rPr lang="es-CO" dirty="0">
                <a:latin typeface="Arial" pitchFamily="34" charset="0"/>
                <a:cs typeface="Arial" pitchFamily="34" charset="0"/>
              </a:rPr>
              <a:t>de acuerdo al comportamiento del medio, de los cliente, proveedores , competencia, entre otros adquiere un grado de adaptabilidad y flexibilidad ya que cambia y modifica lo que tenga que cambiar sea en calidad, precio, </a:t>
            </a:r>
            <a:r>
              <a:rPr lang="es-CO" dirty="0" err="1">
                <a:latin typeface="Arial" pitchFamily="34" charset="0"/>
                <a:cs typeface="Arial" pitchFamily="34" charset="0"/>
              </a:rPr>
              <a:t>etc</a:t>
            </a:r>
            <a:r>
              <a:rPr lang="es-CO" dirty="0">
                <a:latin typeface="Arial" pitchFamily="34" charset="0"/>
                <a:cs typeface="Arial" pitchFamily="34" charset="0"/>
              </a:rPr>
              <a:t> .Se puede decir que es armónico ya que es compatible con su medio y en gran medida optimiza para lograr los objetivos alcanzando en gran medida el éxito.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algn="ctr"/>
            <a:endParaRPr lang="es-ES" dirty="0"/>
          </a:p>
        </p:txBody>
      </p:sp>
      <p:cxnSp>
        <p:nvCxnSpPr>
          <p:cNvPr id="8" name="7 Conector recto de flecha"/>
          <p:cNvCxnSpPr/>
          <p:nvPr/>
        </p:nvCxnSpPr>
        <p:spPr>
          <a:xfrm flipH="1">
            <a:off x="2987824" y="1628800"/>
            <a:ext cx="1224136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>
            <a:off x="4355976" y="1628800"/>
            <a:ext cx="936104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50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 redondeado"/>
          <p:cNvSpPr/>
          <p:nvPr/>
        </p:nvSpPr>
        <p:spPr>
          <a:xfrm>
            <a:off x="1907704" y="240700"/>
            <a:ext cx="5400600" cy="104163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es-CO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CO" sz="2800" b="1" dirty="0" smtClean="0">
                <a:latin typeface="Algerian" pitchFamily="82" charset="0"/>
              </a:rPr>
              <a:t>CARACTERISTICAS DEL SISTEMA</a:t>
            </a:r>
            <a:endParaRPr lang="es-ES" sz="2800" b="1" dirty="0" smtClean="0">
              <a:latin typeface="Algerian" pitchFamily="82" charset="0"/>
            </a:endParaRPr>
          </a:p>
          <a:p>
            <a:pPr algn="ctr"/>
            <a:endParaRPr lang="es-ES" dirty="0"/>
          </a:p>
        </p:txBody>
      </p:sp>
      <p:sp>
        <p:nvSpPr>
          <p:cNvPr id="16" name="15 Rectángulo"/>
          <p:cNvSpPr/>
          <p:nvPr/>
        </p:nvSpPr>
        <p:spPr>
          <a:xfrm>
            <a:off x="2436377" y="1484784"/>
            <a:ext cx="457200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CO" b="1" dirty="0" smtClean="0">
                <a:latin typeface="Arial" pitchFamily="34" charset="0"/>
                <a:cs typeface="Arial" pitchFamily="34" charset="0"/>
              </a:rPr>
              <a:t>Micro-</a:t>
            </a:r>
            <a:r>
              <a:rPr lang="es-CO" b="1" dirty="0" smtClean="0">
                <a:latin typeface="Arial" pitchFamily="34" charset="0"/>
                <a:cs typeface="Arial" pitchFamily="34" charset="0"/>
              </a:rPr>
              <a:t>Empresa</a:t>
            </a:r>
            <a:r>
              <a:rPr lang="es-CO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lagunet.com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622352" y="2845726"/>
            <a:ext cx="2304256" cy="279348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es-CO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CO" b="1" dirty="0" smtClean="0">
                <a:latin typeface="Arial" pitchFamily="34" charset="0"/>
                <a:cs typeface="Arial" pitchFamily="34" charset="0"/>
              </a:rPr>
              <a:t>Objetivo del </a:t>
            </a:r>
            <a:r>
              <a:rPr lang="es-CO" b="1" dirty="0">
                <a:latin typeface="Arial" pitchFamily="34" charset="0"/>
                <a:cs typeface="Arial" pitchFamily="34" charset="0"/>
              </a:rPr>
              <a:t>sistema:</a:t>
            </a:r>
            <a:r>
              <a:rPr lang="es-CO" dirty="0">
                <a:latin typeface="Arial" pitchFamily="34" charset="0"/>
                <a:cs typeface="Arial" pitchFamily="34" charset="0"/>
              </a:rPr>
              <a:t> 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Ser reconocidos y posesionados en la venta de computadores, partes y accesorio</a:t>
            </a:r>
          </a:p>
          <a:p>
            <a:pPr algn="ctr"/>
            <a:r>
              <a:rPr lang="es-CO" dirty="0" smtClean="0">
                <a:latin typeface="Arial" pitchFamily="34" charset="0"/>
                <a:cs typeface="Arial" pitchFamily="34" charset="0"/>
              </a:rPr>
              <a:t>con </a:t>
            </a:r>
            <a:r>
              <a:rPr lang="es-CO" dirty="0">
                <a:latin typeface="Arial" pitchFamily="34" charset="0"/>
                <a:cs typeface="Arial" pitchFamily="34" charset="0"/>
              </a:rPr>
              <a:t>la más alta calidad y 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tecnología 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algn="ctr"/>
            <a:endParaRPr lang="es-ES" dirty="0"/>
          </a:p>
        </p:txBody>
      </p:sp>
      <p:sp>
        <p:nvSpPr>
          <p:cNvPr id="18" name="17 Rectángulo"/>
          <p:cNvSpPr/>
          <p:nvPr/>
        </p:nvSpPr>
        <p:spPr>
          <a:xfrm>
            <a:off x="3466919" y="2843569"/>
            <a:ext cx="2510916" cy="25717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latin typeface="Arial" pitchFamily="34" charset="0"/>
                <a:cs typeface="Arial" pitchFamily="34" charset="0"/>
              </a:rPr>
              <a:t>Medio o contexto del sistema: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 los clientes, el clima, los proveedores, la competencia, el comportamiento del dólar, los ingresos de las personas 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ES" dirty="0"/>
          </a:p>
        </p:txBody>
      </p:sp>
      <p:sp>
        <p:nvSpPr>
          <p:cNvPr id="19" name="18 Rectángulo"/>
          <p:cNvSpPr/>
          <p:nvPr/>
        </p:nvSpPr>
        <p:spPr>
          <a:xfrm>
            <a:off x="6168008" y="2845726"/>
            <a:ext cx="2304256" cy="24406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600" b="1" dirty="0">
                <a:latin typeface="Arial" pitchFamily="34" charset="0"/>
                <a:cs typeface="Arial" pitchFamily="34" charset="0"/>
              </a:rPr>
              <a:t>Los recursos del sistema: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 servicio técnico, los productos, el conocimiento, equipos de cómputo, programas de cómputo </a:t>
            </a:r>
            <a:endParaRPr lang="es-ES" sz="1600" dirty="0">
              <a:latin typeface="Arial" pitchFamily="34" charset="0"/>
              <a:cs typeface="Arial" pitchFamily="34" charset="0"/>
            </a:endParaRPr>
          </a:p>
          <a:p>
            <a:pPr algn="ctr"/>
            <a:endParaRPr lang="es-ES" dirty="0"/>
          </a:p>
        </p:txBody>
      </p:sp>
      <p:cxnSp>
        <p:nvCxnSpPr>
          <p:cNvPr id="22" name="21 Conector recto de flecha"/>
          <p:cNvCxnSpPr/>
          <p:nvPr/>
        </p:nvCxnSpPr>
        <p:spPr>
          <a:xfrm>
            <a:off x="5977835" y="2035655"/>
            <a:ext cx="1114445" cy="67326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4" name="23 Conector recto de flecha"/>
          <p:cNvCxnSpPr/>
          <p:nvPr/>
        </p:nvCxnSpPr>
        <p:spPr>
          <a:xfrm>
            <a:off x="4608004" y="2035655"/>
            <a:ext cx="0" cy="67326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6" name="25 Conector recto de flecha"/>
          <p:cNvCxnSpPr/>
          <p:nvPr/>
        </p:nvCxnSpPr>
        <p:spPr>
          <a:xfrm flipH="1">
            <a:off x="2267744" y="2084225"/>
            <a:ext cx="1267646" cy="62469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624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2123728" y="332656"/>
            <a:ext cx="5400600" cy="104163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es-CO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CO" sz="2800" b="1" dirty="0" smtClean="0">
                <a:latin typeface="Algerian" pitchFamily="82" charset="0"/>
              </a:rPr>
              <a:t>CARACTERISTICAS DEL SISTEMA</a:t>
            </a:r>
            <a:endParaRPr lang="es-ES" sz="2800" b="1" dirty="0" smtClean="0">
              <a:latin typeface="Algerian" pitchFamily="82" charset="0"/>
            </a:endParaRPr>
          </a:p>
          <a:p>
            <a:pPr algn="ctr"/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644472" y="2291470"/>
            <a:ext cx="3423472" cy="266429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CO" sz="2000" b="1" dirty="0" smtClean="0">
                <a:latin typeface="Arial" pitchFamily="34" charset="0"/>
                <a:cs typeface="Arial" pitchFamily="34" charset="0"/>
              </a:rPr>
              <a:t>Los componentes o subsistemas </a:t>
            </a:r>
            <a:r>
              <a:rPr lang="es-CO" sz="2000" b="1" dirty="0">
                <a:latin typeface="Arial" pitchFamily="34" charset="0"/>
                <a:cs typeface="Arial" pitchFamily="34" charset="0"/>
              </a:rPr>
              <a:t>del sistema:</a:t>
            </a:r>
            <a:r>
              <a:rPr lang="es-CO" sz="2000" dirty="0">
                <a:latin typeface="Arial" pitchFamily="34" charset="0"/>
                <a:cs typeface="Arial" pitchFamily="34" charset="0"/>
              </a:rPr>
              <a:t> servicio </a:t>
            </a:r>
            <a:r>
              <a:rPr lang="es-CO" sz="2000" dirty="0" smtClean="0">
                <a:latin typeface="Arial" pitchFamily="34" charset="0"/>
                <a:cs typeface="Arial" pitchFamily="34" charset="0"/>
              </a:rPr>
              <a:t>técnico de computadores. </a:t>
            </a:r>
            <a:r>
              <a:rPr lang="es-CO" sz="2000" dirty="0">
                <a:latin typeface="Arial" pitchFamily="34" charset="0"/>
                <a:cs typeface="Arial" pitchFamily="34" charset="0"/>
              </a:rPr>
              <a:t>Servicio de internet y venta </a:t>
            </a:r>
            <a:r>
              <a:rPr lang="es-CO" sz="2000" dirty="0" smtClean="0">
                <a:latin typeface="Arial" pitchFamily="34" charset="0"/>
                <a:cs typeface="Arial" pitchFamily="34" charset="0"/>
              </a:rPr>
              <a:t>de computadores y accesorios.</a:t>
            </a:r>
            <a:endParaRPr lang="es-ES" sz="2000" dirty="0">
              <a:latin typeface="Arial" pitchFamily="34" charset="0"/>
              <a:cs typeface="Arial" pitchFamily="34" charset="0"/>
            </a:endParaRPr>
          </a:p>
          <a:p>
            <a:endParaRPr lang="es-ES" dirty="0"/>
          </a:p>
        </p:txBody>
      </p:sp>
      <p:cxnSp>
        <p:nvCxnSpPr>
          <p:cNvPr id="8" name="7 Conector recto de flecha"/>
          <p:cNvCxnSpPr/>
          <p:nvPr/>
        </p:nvCxnSpPr>
        <p:spPr>
          <a:xfrm flipH="1">
            <a:off x="3643059" y="1556792"/>
            <a:ext cx="856933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>
            <a:off x="4499992" y="1556792"/>
            <a:ext cx="72008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 descr="C:\Users\biblioteca11\Desktop\Lagunet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291471"/>
            <a:ext cx="4032448" cy="26642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3618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2100001" y="548680"/>
            <a:ext cx="5400600" cy="104163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es-CO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CO" sz="2800" b="1" dirty="0" smtClean="0">
                <a:latin typeface="Algerian" pitchFamily="82" charset="0"/>
              </a:rPr>
              <a:t>CARACTERISTICAS DEL SISTEMA</a:t>
            </a:r>
            <a:endParaRPr lang="es-ES" sz="2800" b="1" dirty="0" smtClean="0">
              <a:latin typeface="Algerian" pitchFamily="82" charset="0"/>
            </a:endParaRPr>
          </a:p>
          <a:p>
            <a:pPr algn="ctr"/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556762" y="2204864"/>
            <a:ext cx="3672408" cy="43204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s-CO" sz="16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CO" sz="1600" b="1" dirty="0" smtClean="0">
                <a:latin typeface="Comic Sans MS" pitchFamily="66" charset="0"/>
                <a:cs typeface="Arial" pitchFamily="34" charset="0"/>
              </a:rPr>
              <a:t>Administración </a:t>
            </a:r>
            <a:r>
              <a:rPr lang="es-CO" sz="1600" b="1" dirty="0">
                <a:latin typeface="Comic Sans MS" pitchFamily="66" charset="0"/>
                <a:cs typeface="Arial" pitchFamily="34" charset="0"/>
              </a:rPr>
              <a:t>del sistema</a:t>
            </a:r>
            <a:endParaRPr lang="es-ES" sz="1600" dirty="0">
              <a:latin typeface="Comic Sans MS" pitchFamily="66" charset="0"/>
              <a:cs typeface="Arial" pitchFamily="34" charset="0"/>
            </a:endParaRPr>
          </a:p>
          <a:p>
            <a:r>
              <a:rPr lang="es-CO" sz="1600" b="1" dirty="0" smtClean="0">
                <a:latin typeface="Arial" pitchFamily="34" charset="0"/>
                <a:cs typeface="Arial" pitchFamily="34" charset="0"/>
              </a:rPr>
              <a:t>Planeación:</a:t>
            </a:r>
            <a:endParaRPr lang="es-ES" sz="16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CO" sz="1600" dirty="0">
                <a:latin typeface="Arial" pitchFamily="34" charset="0"/>
                <a:cs typeface="Arial" pitchFamily="34" charset="0"/>
              </a:rPr>
              <a:t>Se fijan metas de ventas basado en el resultado final de los meses anteriores.</a:t>
            </a:r>
            <a:endParaRPr lang="es-ES" sz="16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CO" sz="1600" dirty="0">
                <a:latin typeface="Arial" pitchFamily="34" charset="0"/>
                <a:cs typeface="Arial" pitchFamily="34" charset="0"/>
              </a:rPr>
              <a:t>Se consiguen todos los software actualizados con el fin de prestarle al cliente el mejor servicio de actualización y 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soporte.</a:t>
            </a:r>
            <a:endParaRPr lang="es-ES" sz="16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CO" sz="1600" dirty="0">
                <a:latin typeface="Arial" pitchFamily="34" charset="0"/>
                <a:cs typeface="Arial" pitchFamily="34" charset="0"/>
              </a:rPr>
              <a:t>Se organiza tiempos de trabajo.</a:t>
            </a:r>
            <a:endParaRPr lang="es-ES" sz="16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CO" sz="1600" dirty="0">
                <a:latin typeface="Arial" pitchFamily="34" charset="0"/>
                <a:cs typeface="Arial" pitchFamily="34" charset="0"/>
              </a:rPr>
              <a:t>Se planea una publicidad cambiante para mejor la venta de uno y  otro producto</a:t>
            </a:r>
            <a:endParaRPr lang="es-ES" sz="16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CO" sz="1600" dirty="0">
                <a:latin typeface="Arial" pitchFamily="34" charset="0"/>
                <a:cs typeface="Arial" pitchFamily="34" charset="0"/>
              </a:rPr>
              <a:t>Para mejorar las ventas  siempre se esta pendientes del producto que más se mueve para tenerlo en grandes cantidades disponibles.</a:t>
            </a:r>
            <a:endParaRPr lang="es-ES" sz="1600" dirty="0">
              <a:latin typeface="Arial" pitchFamily="34" charset="0"/>
              <a:cs typeface="Arial" pitchFamily="34" charset="0"/>
            </a:endParaRPr>
          </a:p>
          <a:p>
            <a:pPr algn="ctr"/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4783136" y="2204864"/>
            <a:ext cx="3960440" cy="43204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latin typeface="Comic Sans MS" pitchFamily="66" charset="0"/>
                <a:cs typeface="Arial" pitchFamily="34" charset="0"/>
              </a:rPr>
              <a:t>Administración del sistema</a:t>
            </a:r>
          </a:p>
          <a:p>
            <a:pPr algn="ctr"/>
            <a:endParaRPr lang="es-ES" dirty="0" smtClean="0">
              <a:latin typeface="Comic Sans MS" pitchFamily="66" charset="0"/>
              <a:cs typeface="Arial" pitchFamily="34" charset="0"/>
            </a:endParaRPr>
          </a:p>
          <a:p>
            <a:pPr algn="just"/>
            <a:r>
              <a:rPr lang="es-CO" b="1" dirty="0" smtClean="0">
                <a:latin typeface="Arial" pitchFamily="34" charset="0"/>
                <a:cs typeface="Arial" pitchFamily="34" charset="0"/>
              </a:rPr>
              <a:t>Control: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CO" dirty="0" smtClean="0">
                <a:latin typeface="Arial" pitchFamily="34" charset="0"/>
                <a:cs typeface="Arial" pitchFamily="34" charset="0"/>
              </a:rPr>
              <a:t>Se manejan planillas de ventas para reportarlas y saber que producto se mueve mas y como es su comportamiento.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CO" dirty="0" smtClean="0">
                <a:latin typeface="Arial" pitchFamily="34" charset="0"/>
                <a:cs typeface="Arial" pitchFamily="34" charset="0"/>
              </a:rPr>
              <a:t>Se hace un reporte mensual de ventas.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CO" dirty="0" smtClean="0">
                <a:latin typeface="Arial" pitchFamily="34" charset="0"/>
                <a:cs typeface="Arial" pitchFamily="34" charset="0"/>
              </a:rPr>
              <a:t>Por medio de una planilla se evalúan 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los trabajadores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, su comportamiento , rendimiento y servicio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ES" dirty="0"/>
          </a:p>
        </p:txBody>
      </p:sp>
      <p:cxnSp>
        <p:nvCxnSpPr>
          <p:cNvPr id="8" name="7 Conector recto de flecha"/>
          <p:cNvCxnSpPr/>
          <p:nvPr/>
        </p:nvCxnSpPr>
        <p:spPr>
          <a:xfrm flipH="1">
            <a:off x="3059832" y="1715502"/>
            <a:ext cx="761822" cy="4368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>
            <a:off x="5652120" y="1736934"/>
            <a:ext cx="576064" cy="40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757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1979712" y="548680"/>
            <a:ext cx="5400600" cy="104163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es-CO" sz="1600" b="1" dirty="0" smtClean="0">
              <a:latin typeface="Algerian" pitchFamily="82" charset="0"/>
              <a:cs typeface="Arial" pitchFamily="34" charset="0"/>
            </a:endParaRPr>
          </a:p>
          <a:p>
            <a:pPr algn="ctr"/>
            <a:r>
              <a:rPr lang="es-CO" sz="2800" b="1" dirty="0" smtClean="0">
                <a:latin typeface="Algerian" pitchFamily="82" charset="0"/>
              </a:rPr>
              <a:t>CARACTERISTICAS DEL SISTEMA</a:t>
            </a:r>
            <a:endParaRPr lang="es-ES" sz="2800" b="1" dirty="0" smtClean="0">
              <a:latin typeface="Algerian" pitchFamily="82" charset="0"/>
            </a:endParaRPr>
          </a:p>
          <a:p>
            <a:pPr algn="ctr"/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1979712" y="1772816"/>
            <a:ext cx="5112568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2400" b="1" dirty="0">
                <a:latin typeface="Comic Sans MS" pitchFamily="66" charset="0"/>
              </a:rPr>
              <a:t>Entradas procesos y salidas</a:t>
            </a:r>
            <a:endParaRPr lang="es-ES" sz="2400" dirty="0">
              <a:latin typeface="Comic Sans MS" pitchFamily="66" charset="0"/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8519562"/>
              </p:ext>
            </p:extLst>
          </p:nvPr>
        </p:nvGraphicFramePr>
        <p:xfrm>
          <a:off x="1121786" y="2564904"/>
          <a:ext cx="6834591" cy="2592288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278197"/>
                <a:gridCol w="2278197"/>
                <a:gridCol w="2278197"/>
              </a:tblGrid>
              <a:tr h="597588">
                <a:tc>
                  <a:txBody>
                    <a:bodyPr/>
                    <a:lstStyle/>
                    <a:p>
                      <a:pPr algn="ctr"/>
                      <a:r>
                        <a:rPr lang="es-ES" sz="2400" dirty="0" smtClean="0"/>
                        <a:t>Entrada</a:t>
                      </a:r>
                      <a:endParaRPr lang="es-ES" sz="2400" b="0" dirty="0">
                        <a:latin typeface="Broadway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400" dirty="0" smtClean="0"/>
                        <a:t>Procesos</a:t>
                      </a:r>
                      <a:endParaRPr lang="es-ES" sz="2400" b="0" dirty="0">
                        <a:latin typeface="Broadway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400" dirty="0" smtClean="0"/>
                        <a:t>Salidas</a:t>
                      </a:r>
                      <a:endParaRPr lang="es-ES" sz="2400" b="0" dirty="0">
                        <a:latin typeface="Broadway" pitchFamily="82" charset="0"/>
                      </a:endParaRPr>
                    </a:p>
                  </a:txBody>
                  <a:tcPr/>
                </a:tc>
              </a:tr>
              <a:tr h="6649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O" sz="16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</a:rPr>
                        <a:t>Vendedor</a:t>
                      </a:r>
                      <a:endParaRPr lang="es-ES" sz="16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O" sz="16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</a:rPr>
                        <a:t>Capacitación</a:t>
                      </a:r>
                      <a:endParaRPr lang="es-ES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O" sz="16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</a:rPr>
                        <a:t>Excelente </a:t>
                      </a:r>
                      <a:r>
                        <a:rPr lang="es-CO" sz="1600" dirty="0">
                          <a:effectLst/>
                        </a:rPr>
                        <a:t>servicio</a:t>
                      </a:r>
                      <a:endParaRPr lang="es-ES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6649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O" sz="16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</a:rPr>
                        <a:t>Software</a:t>
                      </a:r>
                      <a:endParaRPr lang="es-ES" sz="16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O" sz="16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</a:rPr>
                        <a:t>Instalación </a:t>
                      </a:r>
                      <a:r>
                        <a:rPr lang="es-CO" sz="1600" dirty="0">
                          <a:effectLst/>
                        </a:rPr>
                        <a:t>de programas</a:t>
                      </a:r>
                      <a:endParaRPr lang="es-ES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O" sz="16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</a:rPr>
                        <a:t>Computador </a:t>
                      </a:r>
                      <a:r>
                        <a:rPr lang="es-CO" sz="1600" dirty="0">
                          <a:effectLst/>
                        </a:rPr>
                        <a:t>listo</a:t>
                      </a:r>
                      <a:endParaRPr lang="es-ES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6649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O" sz="16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</a:rPr>
                        <a:t>Producto</a:t>
                      </a:r>
                      <a:endParaRPr lang="es-ES" sz="16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O" sz="16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</a:rPr>
                        <a:t>Exhibición </a:t>
                      </a:r>
                      <a:endParaRPr lang="es-ES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O" sz="16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</a:rPr>
                        <a:t>Venta </a:t>
                      </a:r>
                      <a:r>
                        <a:rPr lang="es-CO" sz="1600" dirty="0">
                          <a:effectLst/>
                        </a:rPr>
                        <a:t>del producto</a:t>
                      </a:r>
                      <a:endParaRPr lang="es-ES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505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539552" y="908720"/>
            <a:ext cx="3096344" cy="345638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 sz="1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CO" sz="14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CO" sz="1600" b="1" dirty="0" smtClean="0">
                <a:latin typeface="Comic Sans MS" pitchFamily="66" charset="0"/>
                <a:cs typeface="Arial" pitchFamily="34" charset="0"/>
              </a:rPr>
              <a:t>La </a:t>
            </a:r>
            <a:r>
              <a:rPr lang="es-CO" sz="1600" b="1" dirty="0">
                <a:latin typeface="Comic Sans MS" pitchFamily="66" charset="0"/>
                <a:cs typeface="Arial" pitchFamily="34" charset="0"/>
              </a:rPr>
              <a:t>relación sinergia en </a:t>
            </a:r>
            <a:r>
              <a:rPr lang="es-CO" sz="1600" b="1" dirty="0" smtClean="0">
                <a:latin typeface="Comic Sans MS" pitchFamily="66" charset="0"/>
                <a:cs typeface="Arial" pitchFamily="34" charset="0"/>
              </a:rPr>
              <a:t>gestión</a:t>
            </a:r>
          </a:p>
          <a:p>
            <a:pPr algn="just"/>
            <a:r>
              <a:rPr lang="es-CO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Que hay en Lagunet.com es la cooperación de </a:t>
            </a:r>
            <a:r>
              <a:rPr lang="es-CO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vendedores </a:t>
            </a:r>
            <a:r>
              <a:rPr lang="es-CO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 </a:t>
            </a:r>
            <a:r>
              <a:rPr lang="es-CO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administrador </a:t>
            </a:r>
            <a:r>
              <a:rPr lang="es-CO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para prestar un mejor servicio.</a:t>
            </a:r>
            <a:endParaRPr lang="es-E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CO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Otra relación es la unión de los conocimientos para el soporte de computadores.</a:t>
            </a:r>
            <a:endParaRPr lang="es-E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CO" sz="1600" dirty="0">
                <a:solidFill>
                  <a:schemeClr val="tx1"/>
                </a:solidFill>
              </a:rPr>
              <a:t> </a:t>
            </a:r>
            <a:endParaRPr lang="es-ES" sz="1600" dirty="0">
              <a:solidFill>
                <a:schemeClr val="tx1"/>
              </a:solidFill>
            </a:endParaRPr>
          </a:p>
          <a:p>
            <a:pPr algn="ctr"/>
            <a:endParaRPr lang="es-ES" sz="1400" dirty="0">
              <a:latin typeface="Arial" pitchFamily="34" charset="0"/>
              <a:cs typeface="Arial" pitchFamily="34" charset="0"/>
            </a:endParaRPr>
          </a:p>
          <a:p>
            <a:r>
              <a:rPr lang="es-CO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6008129" y="908720"/>
            <a:ext cx="1728192" cy="194421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latin typeface="Comic Sans MS" pitchFamily="66" charset="0"/>
              </a:rPr>
              <a:t>Jerarquía</a:t>
            </a:r>
            <a:endParaRPr lang="es-CO" b="1" dirty="0">
              <a:latin typeface="Comic Sans MS" pitchFamily="66" charset="0"/>
            </a:endParaRPr>
          </a:p>
          <a:p>
            <a:endParaRPr lang="es-ES" dirty="0"/>
          </a:p>
          <a:p>
            <a:pPr algn="just"/>
            <a:r>
              <a:rPr lang="es-CO" sz="1600" dirty="0" smtClean="0">
                <a:latin typeface="Arial" pitchFamily="34" charset="0"/>
                <a:cs typeface="Arial" pitchFamily="34" charset="0"/>
              </a:rPr>
              <a:t>*Administrador</a:t>
            </a:r>
            <a:endParaRPr lang="es-ES" sz="16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CO" sz="1600" dirty="0" smtClean="0">
                <a:latin typeface="Arial" pitchFamily="34" charset="0"/>
                <a:cs typeface="Arial" pitchFamily="34" charset="0"/>
              </a:rPr>
              <a:t>*Supervisor</a:t>
            </a:r>
            <a:endParaRPr lang="es-ES" sz="16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CO" sz="1600" dirty="0" smtClean="0">
                <a:latin typeface="Arial" pitchFamily="34" charset="0"/>
                <a:cs typeface="Arial" pitchFamily="34" charset="0"/>
              </a:rPr>
              <a:t>*1 vendedor</a:t>
            </a:r>
            <a:endParaRPr lang="es-ES" sz="1600" dirty="0">
              <a:latin typeface="Arial" pitchFamily="34" charset="0"/>
              <a:cs typeface="Arial" pitchFamily="34" charset="0"/>
            </a:endParaRPr>
          </a:p>
          <a:p>
            <a:pPr algn="ctr"/>
            <a:endParaRPr lang="es-ES" dirty="0"/>
          </a:p>
        </p:txBody>
      </p:sp>
      <p:sp>
        <p:nvSpPr>
          <p:cNvPr id="8" name="7 Rectángulo redondeado"/>
          <p:cNvSpPr/>
          <p:nvPr/>
        </p:nvSpPr>
        <p:spPr>
          <a:xfrm>
            <a:off x="3923928" y="3501008"/>
            <a:ext cx="4680520" cy="23762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CO" b="1" dirty="0" smtClean="0">
                <a:latin typeface="Comic Sans MS" pitchFamily="66" charset="0"/>
              </a:rPr>
              <a:t>*Variables </a:t>
            </a:r>
            <a:r>
              <a:rPr lang="es-CO" b="1" dirty="0">
                <a:latin typeface="Comic Sans MS" pitchFamily="66" charset="0"/>
              </a:rPr>
              <a:t>del servicio </a:t>
            </a:r>
            <a:r>
              <a:rPr lang="es-CO" b="1" dirty="0" smtClean="0">
                <a:latin typeface="Comic Sans MS" pitchFamily="66" charset="0"/>
              </a:rPr>
              <a:t>técnico:</a:t>
            </a:r>
            <a:endParaRPr lang="es-ES" dirty="0">
              <a:latin typeface="Comic Sans MS" pitchFamily="66" charset="0"/>
            </a:endParaRPr>
          </a:p>
          <a:p>
            <a:r>
              <a:rPr lang="es-CO" dirty="0">
                <a:latin typeface="Arial" pitchFamily="34" charset="0"/>
                <a:cs typeface="Arial" pitchFamily="34" charset="0"/>
              </a:rPr>
              <a:t>Computador , software ,conocimiento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r>
              <a:rPr lang="es-CO" b="1" dirty="0" smtClean="0">
                <a:latin typeface="Comic Sans MS" pitchFamily="66" charset="0"/>
              </a:rPr>
              <a:t>*Variables </a:t>
            </a:r>
            <a:r>
              <a:rPr lang="es-CO" b="1" dirty="0">
                <a:latin typeface="Comic Sans MS" pitchFamily="66" charset="0"/>
              </a:rPr>
              <a:t>del servicio de internet</a:t>
            </a:r>
            <a:endParaRPr lang="es-ES" dirty="0">
              <a:latin typeface="Comic Sans MS" pitchFamily="66" charset="0"/>
            </a:endParaRPr>
          </a:p>
          <a:p>
            <a:r>
              <a:rPr lang="es-CO" dirty="0">
                <a:latin typeface="Arial" pitchFamily="34" charset="0"/>
                <a:cs typeface="Arial" pitchFamily="34" charset="0"/>
              </a:rPr>
              <a:t>Computadores, servicio, comodidad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r>
              <a:rPr lang="es-CO" b="1" dirty="0" smtClean="0">
                <a:latin typeface="Comic Sans MS" pitchFamily="66" charset="0"/>
              </a:rPr>
              <a:t>*Variables </a:t>
            </a:r>
            <a:r>
              <a:rPr lang="es-CO" b="1" dirty="0">
                <a:latin typeface="Comic Sans MS" pitchFamily="66" charset="0"/>
              </a:rPr>
              <a:t>de la venta de productos</a:t>
            </a:r>
            <a:endParaRPr lang="es-ES" dirty="0">
              <a:latin typeface="Comic Sans MS" pitchFamily="66" charset="0"/>
            </a:endParaRPr>
          </a:p>
          <a:p>
            <a:r>
              <a:rPr lang="es-CO" dirty="0">
                <a:latin typeface="Arial" pitchFamily="34" charset="0"/>
                <a:cs typeface="Arial" pitchFamily="34" charset="0"/>
              </a:rPr>
              <a:t>Pecios, calidad y respaldo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242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2428860" y="785794"/>
            <a:ext cx="4857784" cy="10001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latin typeface="Broadway" pitchFamily="82" charset="0"/>
              </a:rPr>
              <a:t>Lagunet.com </a:t>
            </a:r>
            <a:r>
              <a:rPr lang="es-ES" sz="2400" dirty="0" smtClean="0">
                <a:latin typeface="Broadway" pitchFamily="82" charset="0"/>
              </a:rPr>
              <a:t>por </a:t>
            </a:r>
            <a:r>
              <a:rPr lang="es-ES" sz="2400" dirty="0" smtClean="0">
                <a:latin typeface="Broadway" pitchFamily="82" charset="0"/>
              </a:rPr>
              <a:t>su </a:t>
            </a:r>
            <a:r>
              <a:rPr lang="es-ES" sz="2400" dirty="0" smtClean="0">
                <a:latin typeface="Broadway" pitchFamily="82" charset="0"/>
              </a:rPr>
              <a:t>clasificación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11" name="10 Rectángulo"/>
          <p:cNvSpPr/>
          <p:nvPr/>
        </p:nvSpPr>
        <p:spPr>
          <a:xfrm>
            <a:off x="827584" y="2000240"/>
            <a:ext cx="7848872" cy="38050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es-CO" sz="1600" b="1" dirty="0" smtClean="0">
              <a:latin typeface="Comic Sans MS" pitchFamily="66" charset="0"/>
            </a:endParaRPr>
          </a:p>
          <a:p>
            <a:pPr algn="just"/>
            <a:r>
              <a:rPr lang="es-CO" sz="1600" b="1" dirty="0" smtClean="0">
                <a:latin typeface="Comic Sans MS" pitchFamily="66" charset="0"/>
              </a:rPr>
              <a:t>Lagunet.com </a:t>
            </a:r>
            <a:r>
              <a:rPr lang="es-CO" sz="1600" b="1" dirty="0">
                <a:latin typeface="Comic Sans MS" pitchFamily="66" charset="0"/>
              </a:rPr>
              <a:t>es un sistema artificial  o humano</a:t>
            </a:r>
            <a:r>
              <a:rPr lang="es-CO" sz="1600" dirty="0">
                <a:latin typeface="Comic Sans MS" pitchFamily="66" charset="0"/>
              </a:rPr>
              <a:t> </a:t>
            </a:r>
            <a:r>
              <a:rPr lang="es-CO" sz="1600" dirty="0"/>
              <a:t>ya 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que es gracias al conocimiento de personas y ellas son las que participan activamente de su comportamiento  diseño y control</a:t>
            </a:r>
            <a:endParaRPr lang="es-ES" sz="16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CO" sz="1600" dirty="0">
                <a:latin typeface="Arial" pitchFamily="34" charset="0"/>
                <a:cs typeface="Arial" pitchFamily="34" charset="0"/>
              </a:rPr>
              <a:t> </a:t>
            </a:r>
            <a:endParaRPr lang="es-ES" sz="16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CO" sz="1600" b="1" dirty="0">
                <a:latin typeface="Comic Sans MS" pitchFamily="66" charset="0"/>
              </a:rPr>
              <a:t>Lagunet.com</a:t>
            </a:r>
            <a:r>
              <a:rPr lang="es-CO" sz="1600" b="1" dirty="0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s-CO" sz="1600" b="1" dirty="0" smtClean="0">
                <a:latin typeface="Comic Sans MS" pitchFamily="66" charset="0"/>
                <a:cs typeface="Arial" pitchFamily="34" charset="0"/>
              </a:rPr>
              <a:t>es un </a:t>
            </a:r>
            <a:r>
              <a:rPr lang="es-CO" sz="1600" b="1" dirty="0">
                <a:latin typeface="Comic Sans MS" pitchFamily="66" charset="0"/>
                <a:cs typeface="Arial" pitchFamily="34" charset="0"/>
              </a:rPr>
              <a:t>sistema compuesto </a:t>
            </a:r>
            <a:r>
              <a:rPr lang="es-CO" sz="1600" b="1" dirty="0">
                <a:latin typeface="Arial" pitchFamily="34" charset="0"/>
                <a:cs typeface="Arial" pitchFamily="34" charset="0"/>
              </a:rPr>
              <a:t>por su constitución en dos: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 en parte física y parte abstracta; física por que esta constituido por  equipos objetos y cosas reales y es abstracta  por que se maneja software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s-ES" sz="16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CO" sz="1600" b="1" dirty="0">
                <a:latin typeface="Comic Sans MS" pitchFamily="66" charset="0"/>
              </a:rPr>
              <a:t>Lagunet.com</a:t>
            </a:r>
            <a:r>
              <a:rPr lang="es-CO" sz="1600" b="1" dirty="0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s-CO" sz="1600" b="1" dirty="0">
                <a:latin typeface="Comic Sans MS" pitchFamily="66" charset="0"/>
                <a:cs typeface="Arial" pitchFamily="34" charset="0"/>
              </a:rPr>
              <a:t>también es un sistema abierto 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por que    para mantener su razón de ser necesita   la 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interacción 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y 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cooperación 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del medio que lo rodea, es decir : clientes proveedores, competencia clima. Aunque esto disminuye el caos a veces se ve mucha entropía en la 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Micro-empresa</a:t>
            </a:r>
            <a:endParaRPr lang="es-ES" sz="1600" dirty="0">
              <a:latin typeface="Arial" pitchFamily="34" charset="0"/>
              <a:cs typeface="Arial" pitchFamily="34" charset="0"/>
            </a:endParaRPr>
          </a:p>
          <a:p>
            <a:pPr algn="ctr"/>
            <a:endParaRPr lang="es-E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12 Conector recto de flecha"/>
          <p:cNvCxnSpPr>
            <a:stCxn id="6" idx="2"/>
          </p:cNvCxnSpPr>
          <p:nvPr/>
        </p:nvCxnSpPr>
        <p:spPr>
          <a:xfrm rot="5400000" flipH="1">
            <a:off x="4787003" y="1715178"/>
            <a:ext cx="64027" cy="774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7790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1992497" y="548680"/>
            <a:ext cx="5400600" cy="104163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es-CO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dirty="0" smtClean="0">
                <a:latin typeface="Broadway" pitchFamily="82" charset="0"/>
              </a:rPr>
              <a:t>Retroalimentación </a:t>
            </a:r>
          </a:p>
          <a:p>
            <a:pPr algn="ctr"/>
            <a:endParaRPr lang="es-ES" dirty="0"/>
          </a:p>
        </p:txBody>
      </p:sp>
      <p:sp>
        <p:nvSpPr>
          <p:cNvPr id="6" name="5 Rectángulo redondeado"/>
          <p:cNvSpPr/>
          <p:nvPr/>
        </p:nvSpPr>
        <p:spPr>
          <a:xfrm>
            <a:off x="1979712" y="548680"/>
            <a:ext cx="5400600" cy="104163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es-CO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CO" sz="2800" b="1" dirty="0" smtClean="0">
                <a:latin typeface="Algerian" pitchFamily="82" charset="0"/>
              </a:rPr>
              <a:t>LAGUNET.COM </a:t>
            </a:r>
            <a:r>
              <a:rPr lang="es-CO" sz="2800" b="1" dirty="0">
                <a:latin typeface="Algerian" pitchFamily="82" charset="0"/>
              </a:rPr>
              <a:t>como sistema abierto </a:t>
            </a:r>
            <a:r>
              <a:rPr lang="es-ES" sz="2800" b="1" dirty="0" smtClean="0">
                <a:latin typeface="Algerian" pitchFamily="82" charset="0"/>
              </a:rPr>
              <a:t> </a:t>
            </a:r>
          </a:p>
          <a:p>
            <a:pPr algn="ctr"/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539552" y="2357430"/>
            <a:ext cx="2250681" cy="336670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 b="1" dirty="0" smtClean="0"/>
          </a:p>
          <a:p>
            <a:pPr algn="ctr"/>
            <a:r>
              <a:rPr lang="es-CO" b="1" dirty="0" smtClean="0">
                <a:latin typeface="Comic Sans MS" pitchFamily="66" charset="0"/>
              </a:rPr>
              <a:t>Ingestión</a:t>
            </a:r>
          </a:p>
          <a:p>
            <a:pPr algn="ctr"/>
            <a:endParaRPr lang="es-CO" dirty="0" smtClean="0"/>
          </a:p>
          <a:p>
            <a:pPr algn="just"/>
            <a:r>
              <a:rPr lang="es-CO" dirty="0" smtClean="0">
                <a:latin typeface="Arial" pitchFamily="34" charset="0"/>
                <a:cs typeface="Arial" pitchFamily="34" charset="0"/>
              </a:rPr>
              <a:t>En</a:t>
            </a:r>
            <a:r>
              <a:rPr lang="es-CO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CO" b="1" dirty="0" smtClean="0">
                <a:latin typeface="Arial" pitchFamily="34" charset="0"/>
                <a:cs typeface="Arial" pitchFamily="34" charset="0"/>
              </a:rPr>
              <a:t>LAGUNET.COM 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se compran </a:t>
            </a:r>
            <a:r>
              <a:rPr lang="es-CO" dirty="0">
                <a:latin typeface="Arial" pitchFamily="34" charset="0"/>
                <a:cs typeface="Arial" pitchFamily="34" charset="0"/>
              </a:rPr>
              <a:t>los productos y materia primas para luego ser 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transformados. </a:t>
            </a:r>
            <a:r>
              <a:rPr lang="es-CO" dirty="0">
                <a:latin typeface="Arial" pitchFamily="34" charset="0"/>
                <a:cs typeface="Arial" pitchFamily="34" charset="0"/>
              </a:rPr>
              <a:t>y se contratan personas para capacitarlas.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algn="ctr"/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2987824" y="2276872"/>
            <a:ext cx="2736304" cy="32403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 b="1" dirty="0" smtClean="0"/>
          </a:p>
          <a:p>
            <a:pPr algn="ctr"/>
            <a:r>
              <a:rPr lang="es-CO" b="1" dirty="0" smtClean="0">
                <a:latin typeface="Comic Sans MS" pitchFamily="66" charset="0"/>
              </a:rPr>
              <a:t>Procesamiento</a:t>
            </a:r>
          </a:p>
          <a:p>
            <a:pPr algn="ctr"/>
            <a:endParaRPr lang="es-CO" b="1" dirty="0" smtClean="0">
              <a:latin typeface="Comic Sans MS" pitchFamily="66" charset="0"/>
            </a:endParaRPr>
          </a:p>
          <a:p>
            <a:pPr algn="just"/>
            <a:r>
              <a:rPr lang="es-CO" dirty="0" smtClean="0">
                <a:latin typeface="Arial" pitchFamily="34" charset="0"/>
                <a:cs typeface="Arial" pitchFamily="34" charset="0"/>
              </a:rPr>
              <a:t>En </a:t>
            </a:r>
            <a:r>
              <a:rPr lang="es-CO" dirty="0">
                <a:latin typeface="Arial" pitchFamily="34" charset="0"/>
                <a:cs typeface="Arial" pitchFamily="34" charset="0"/>
              </a:rPr>
              <a:t>este punto </a:t>
            </a:r>
            <a:r>
              <a:rPr lang="es-CO" b="1" dirty="0">
                <a:latin typeface="Arial" pitchFamily="34" charset="0"/>
                <a:cs typeface="Arial" pitchFamily="34" charset="0"/>
              </a:rPr>
              <a:t> LAGUNET.COM 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CO" dirty="0">
                <a:latin typeface="Arial" pitchFamily="34" charset="0"/>
                <a:cs typeface="Arial" pitchFamily="34" charset="0"/>
              </a:rPr>
              <a:t>compra todos los materiales para hacer cables de internet cables 2x1 entre otros. Por otro lado  las personas se capacitan para prestar un mejor servicio.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algn="ctr"/>
            <a:endParaRPr lang="es-ES" dirty="0"/>
          </a:p>
        </p:txBody>
      </p:sp>
      <p:sp>
        <p:nvSpPr>
          <p:cNvPr id="9" name="8 Rectángulo"/>
          <p:cNvSpPr/>
          <p:nvPr/>
        </p:nvSpPr>
        <p:spPr>
          <a:xfrm>
            <a:off x="5881999" y="2279786"/>
            <a:ext cx="2736304" cy="38164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b="1" dirty="0">
                <a:latin typeface="Comic Sans MS" pitchFamily="66" charset="0"/>
              </a:rPr>
              <a:t>La reacción del </a:t>
            </a:r>
            <a:r>
              <a:rPr lang="es-CO" b="1" dirty="0" smtClean="0">
                <a:latin typeface="Comic Sans MS" pitchFamily="66" charset="0"/>
              </a:rPr>
              <a:t>ambiente</a:t>
            </a:r>
            <a:endParaRPr lang="es-CO" dirty="0">
              <a:latin typeface="Comic Sans MS" pitchFamily="66" charset="0"/>
            </a:endParaRPr>
          </a:p>
          <a:p>
            <a:pPr algn="just"/>
            <a:r>
              <a:rPr lang="es-CO" dirty="0" smtClean="0">
                <a:latin typeface="Arial" pitchFamily="34" charset="0"/>
                <a:cs typeface="Arial" pitchFamily="34" charset="0"/>
              </a:rPr>
              <a:t>Se </a:t>
            </a:r>
            <a:r>
              <a:rPr lang="es-CO" dirty="0">
                <a:latin typeface="Arial" pitchFamily="34" charset="0"/>
                <a:cs typeface="Arial" pitchFamily="34" charset="0"/>
              </a:rPr>
              <a:t>analiza cómo es la acogida de los productos y el buen servicio del personal para luego ser cambiados por otros productos o en el caso del personal reconsiderar que tan buen servicio prestan y es aceptado por nuestros clientes.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algn="ctr"/>
            <a:endParaRPr lang="es-ES" dirty="0"/>
          </a:p>
        </p:txBody>
      </p:sp>
      <p:cxnSp>
        <p:nvCxnSpPr>
          <p:cNvPr id="11" name="10 Conector recto de flecha"/>
          <p:cNvCxnSpPr/>
          <p:nvPr/>
        </p:nvCxnSpPr>
        <p:spPr>
          <a:xfrm flipH="1">
            <a:off x="2483768" y="1772816"/>
            <a:ext cx="864096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>
            <a:off x="4427984" y="1772816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>
            <a:off x="5632260" y="1772816"/>
            <a:ext cx="73994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9583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1985779" y="332656"/>
            <a:ext cx="5400600" cy="858224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s-CO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CO" sz="2800" dirty="0" smtClean="0">
              <a:latin typeface="Broadway" pitchFamily="82" charset="0"/>
            </a:endParaRPr>
          </a:p>
          <a:p>
            <a:pPr algn="ctr"/>
            <a:r>
              <a:rPr lang="es-CO" sz="2800" dirty="0" smtClean="0">
                <a:latin typeface="Algerian" pitchFamily="82" charset="0"/>
              </a:rPr>
              <a:t>LAGUNET.COM </a:t>
            </a:r>
            <a:endParaRPr lang="es-ES" sz="2800" dirty="0" smtClean="0">
              <a:latin typeface="Algerian" pitchFamily="82" charset="0"/>
            </a:endParaRPr>
          </a:p>
          <a:p>
            <a:pPr algn="ctr"/>
            <a:endParaRPr lang="es-ES" sz="2800" dirty="0" smtClean="0">
              <a:latin typeface="Algerian" pitchFamily="82" charset="0"/>
            </a:endParaRPr>
          </a:p>
          <a:p>
            <a:pPr algn="ctr"/>
            <a:r>
              <a:rPr lang="es-ES" sz="2800" dirty="0" smtClean="0">
                <a:latin typeface="Broadway" pitchFamily="82" charset="0"/>
              </a:rPr>
              <a:t> </a:t>
            </a:r>
          </a:p>
          <a:p>
            <a:pPr algn="ctr"/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2204864"/>
            <a:ext cx="2520280" cy="302433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>
                <a:solidFill>
                  <a:schemeClr val="tx1"/>
                </a:solidFill>
                <a:latin typeface="Comic Sans MS" pitchFamily="66" charset="0"/>
              </a:rPr>
              <a:t>Regeneración de </a:t>
            </a:r>
            <a:r>
              <a:rPr lang="es-CO" b="1" dirty="0" smtClean="0">
                <a:solidFill>
                  <a:schemeClr val="tx1"/>
                </a:solidFill>
                <a:latin typeface="Comic Sans MS" pitchFamily="66" charset="0"/>
              </a:rPr>
              <a:t>partes</a:t>
            </a:r>
          </a:p>
          <a:p>
            <a:pPr algn="just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Cuando </a:t>
            </a:r>
            <a:r>
              <a:rPr lang="es-CO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los equipos ya no sirven o se dañan algunas partes de los equipos se cambian </a:t>
            </a:r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CO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 cuando el personal se enferman se reemplazan por un tiempo.</a:t>
            </a:r>
            <a:endParaRPr lang="es-E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ES" dirty="0"/>
          </a:p>
        </p:txBody>
      </p:sp>
      <p:sp>
        <p:nvSpPr>
          <p:cNvPr id="6" name="5 Rectángulo redondeado"/>
          <p:cNvSpPr/>
          <p:nvPr/>
        </p:nvSpPr>
        <p:spPr>
          <a:xfrm>
            <a:off x="4572000" y="1897973"/>
            <a:ext cx="2965113" cy="72008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2000" b="1" dirty="0">
                <a:latin typeface="Broadway" pitchFamily="82" charset="0"/>
              </a:rPr>
              <a:t>Organización</a:t>
            </a:r>
            <a:r>
              <a:rPr lang="es-CO" b="1" dirty="0"/>
              <a:t> </a:t>
            </a:r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4039504" y="2771498"/>
            <a:ext cx="39453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b="1" dirty="0" smtClean="0">
                <a:latin typeface="Comic Sans MS" pitchFamily="66" charset="0"/>
                <a:cs typeface="Arial" pitchFamily="34" charset="0"/>
              </a:rPr>
              <a:t>Lagunet.com </a:t>
            </a:r>
            <a:r>
              <a:rPr lang="es-CO" b="1" dirty="0">
                <a:latin typeface="Comic Sans MS" pitchFamily="66" charset="0"/>
                <a:cs typeface="Arial" pitchFamily="34" charset="0"/>
              </a:rPr>
              <a:t>esta </a:t>
            </a:r>
            <a:r>
              <a:rPr lang="es-CO" b="1" dirty="0" smtClean="0">
                <a:latin typeface="Comic Sans MS" pitchFamily="66" charset="0"/>
                <a:cs typeface="Arial" pitchFamily="34" charset="0"/>
              </a:rPr>
              <a:t>constituida así:</a:t>
            </a:r>
            <a:endParaRPr lang="es-ES" dirty="0">
              <a:latin typeface="Comic Sans MS" pitchFamily="66" charset="0"/>
              <a:cs typeface="Arial" pitchFamily="34" charset="0"/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H="1">
            <a:off x="2184314" y="1333780"/>
            <a:ext cx="947526" cy="6898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>
            <a:off x="5033646" y="1333780"/>
            <a:ext cx="546466" cy="5469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>
            <a:stCxn id="6" idx="2"/>
          </p:cNvCxnSpPr>
          <p:nvPr/>
        </p:nvCxnSpPr>
        <p:spPr>
          <a:xfrm flipH="1">
            <a:off x="6054556" y="2618053"/>
            <a:ext cx="1" cy="1462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Rectángulo"/>
          <p:cNvSpPr/>
          <p:nvPr/>
        </p:nvSpPr>
        <p:spPr>
          <a:xfrm>
            <a:off x="3851918" y="3151808"/>
            <a:ext cx="4752529" cy="28694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1600" b="1" dirty="0" smtClean="0">
                <a:solidFill>
                  <a:schemeClr val="tx1"/>
                </a:solidFill>
                <a:latin typeface="Comic Sans MS" pitchFamily="66" charset="0"/>
                <a:cs typeface="Arial" pitchFamily="34" charset="0"/>
              </a:rPr>
              <a:t>*El administrador</a:t>
            </a:r>
            <a:r>
              <a:rPr lang="es-CO" sz="1600" dirty="0" smtClean="0">
                <a:solidFill>
                  <a:schemeClr val="tx1"/>
                </a:solidFill>
                <a:latin typeface="Comic Sans MS" pitchFamily="66" charset="0"/>
                <a:cs typeface="Arial" pitchFamily="34" charset="0"/>
              </a:rPr>
              <a:t>: </a:t>
            </a:r>
            <a:r>
              <a:rPr lang="es-CO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 </a:t>
            </a:r>
            <a:r>
              <a:rPr lang="es-CO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encarga de conseguir proveedores de hacer las compras, averiguar precios, mirar la competencia y estar pendiente que la empresa funcione bien.</a:t>
            </a:r>
            <a:endParaRPr lang="es-ES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CO" sz="1600" b="1" dirty="0" smtClean="0">
                <a:solidFill>
                  <a:schemeClr val="tx1"/>
                </a:solidFill>
                <a:latin typeface="Comic Sans MS" pitchFamily="66" charset="0"/>
                <a:cs typeface="Arial" pitchFamily="34" charset="0"/>
              </a:rPr>
              <a:t>*El supervisor:</a:t>
            </a:r>
            <a:r>
              <a:rPr lang="es-CO" sz="1600" dirty="0" smtClean="0">
                <a:solidFill>
                  <a:schemeClr val="tx1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s-CO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está encargado de los reportes de ventas,  de clientes, de productos y de que el local de servicio y las trabajadoras funcionen bien.</a:t>
            </a:r>
            <a:endParaRPr lang="es-ES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CO" sz="1600" b="1" dirty="0" smtClean="0">
                <a:solidFill>
                  <a:schemeClr val="tx1"/>
                </a:solidFill>
                <a:latin typeface="Comic Sans MS" pitchFamily="66" charset="0"/>
                <a:cs typeface="Arial" pitchFamily="34" charset="0"/>
              </a:rPr>
              <a:t>*Las </a:t>
            </a:r>
            <a:r>
              <a:rPr lang="es-CO" sz="1600" b="1" dirty="0" smtClean="0">
                <a:solidFill>
                  <a:schemeClr val="tx1"/>
                </a:solidFill>
                <a:latin typeface="Comic Sans MS" pitchFamily="66" charset="0"/>
                <a:cs typeface="Arial" pitchFamily="34" charset="0"/>
              </a:rPr>
              <a:t>vendedor:</a:t>
            </a:r>
            <a:r>
              <a:rPr lang="es-CO" sz="1600" dirty="0" smtClean="0">
                <a:solidFill>
                  <a:schemeClr val="tx1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s-CO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están encargadas de vender, exhibir productos y analizar el comportamiento de los clientes.</a:t>
            </a:r>
            <a:endParaRPr lang="es-ES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E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93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Verde azulado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Circuito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378</TotalTime>
  <Words>881</Words>
  <Application>Microsoft Office PowerPoint</Application>
  <PresentationFormat>Presentación en pantalla (4:3)</PresentationFormat>
  <Paragraphs>136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2" baseType="lpstr">
      <vt:lpstr>Algerian</vt:lpstr>
      <vt:lpstr>Arial</vt:lpstr>
      <vt:lpstr>Berlin Sans FB Demi</vt:lpstr>
      <vt:lpstr>Broadway</vt:lpstr>
      <vt:lpstr>Calibri</vt:lpstr>
      <vt:lpstr>Comic Sans MS</vt:lpstr>
      <vt:lpstr>Trebuchet MS</vt:lpstr>
      <vt:lpstr>Tw Cen MT</vt:lpstr>
      <vt:lpstr>Circuito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lorena</dc:creator>
  <cp:lastModifiedBy>ANUAR ALVARINO LAGUNA</cp:lastModifiedBy>
  <cp:revision>74</cp:revision>
  <dcterms:created xsi:type="dcterms:W3CDTF">2013-08-13T19:37:02Z</dcterms:created>
  <dcterms:modified xsi:type="dcterms:W3CDTF">2015-09-07T15:34:24Z</dcterms:modified>
</cp:coreProperties>
</file>